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1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363" r:id="rId22"/>
    <p:sldId id="364" r:id="rId23"/>
    <p:sldId id="365" r:id="rId24"/>
    <p:sldId id="366" r:id="rId25"/>
    <p:sldId id="392" r:id="rId26"/>
    <p:sldId id="393" r:id="rId27"/>
    <p:sldId id="394" r:id="rId28"/>
    <p:sldId id="395" r:id="rId29"/>
    <p:sldId id="3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Leadership for Fall 2018" id="{02162841-0C2C-48B3-B01C-872E562E1A69}">
          <p14:sldIdLst>
            <p14:sldId id="392"/>
            <p14:sldId id="393"/>
            <p14:sldId id="394"/>
            <p14:sldId id="395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>
        <p:scale>
          <a:sx n="62" d="100"/>
          <a:sy n="62" d="100"/>
        </p:scale>
        <p:origin x="1315" y="446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8.xml"/><Relationship Id="rId5" Type="http://schemas.openxmlformats.org/officeDocument/2006/relationships/image" Target="../media/image7.png"/><Relationship Id="rId10" Type="http://schemas.openxmlformats.org/officeDocument/2006/relationships/slide" Target="slide24.xml"/><Relationship Id="rId4" Type="http://schemas.openxmlformats.org/officeDocument/2006/relationships/image" Target="../media/image6.png"/><Relationship Id="rId9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 PM Wednesday, April 4, 2018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PEAK</a:t>
            </a:r>
          </a:p>
          <a:p>
            <a:pPr lvl="1"/>
            <a:r>
              <a:rPr lang="en-US" sz="2800" baseline="30000" dirty="0"/>
              <a:t>After school camp for 3rd – 5th graders to learn about engineering on Auburn’s campus</a:t>
            </a:r>
          </a:p>
          <a:p>
            <a:pPr lvl="1"/>
            <a:r>
              <a:rPr lang="en-US" sz="2800" baseline="30000" dirty="0"/>
              <a:t>4 open 1 hour slots for electrical engineering demonstration </a:t>
            </a:r>
          </a:p>
          <a:p>
            <a:pPr lvl="1"/>
            <a:r>
              <a:rPr lang="en-US" sz="2800" baseline="30000" dirty="0"/>
              <a:t>Takes place on the afternoon of Wednesday, April 11th.</a:t>
            </a:r>
          </a:p>
          <a:p>
            <a:pPr lvl="1"/>
            <a:r>
              <a:rPr lang="en-US" sz="2800" baseline="30000" dirty="0"/>
              <a:t>Contact us at </a:t>
            </a:r>
            <a:r>
              <a:rPr lang="en-US" sz="2800" baseline="30000" dirty="0">
                <a:hlinkClick r:id="rId3"/>
              </a:rPr>
              <a:t>sparc.auburn@gmail.com</a:t>
            </a:r>
            <a:r>
              <a:rPr lang="en-US" sz="2800" baseline="30000" dirty="0"/>
              <a:t> for more information.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Adam Haverkamp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</a:t>
            </a: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367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320631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FF3DA021-222D-44A1-A6B7-A283A54D05C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2162841-0C2C-48B3-B01C-872E562E1A69}">
                    <psuz:zmPr id="{5BBC2FEA-1202-4135-9671-0BAB7AFB5CE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for</a:t>
            </a:r>
            <a:br>
              <a:rPr lang="en-US" dirty="0"/>
            </a:br>
            <a:r>
              <a:rPr lang="en-US" dirty="0"/>
              <a:t>Fall 2018</a:t>
            </a:r>
          </a:p>
        </p:txBody>
      </p:sp>
    </p:spTree>
    <p:extLst>
      <p:ext uri="{BB962C8B-B14F-4D97-AF65-F5344CB8AC3E}">
        <p14:creationId xmlns:p14="http://schemas.microsoft.com/office/powerpoint/2010/main" val="3675835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Officer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844" y="2411730"/>
            <a:ext cx="5016906" cy="3053385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800" b="1" dirty="0"/>
              <a:t>Current Positions:</a:t>
            </a:r>
          </a:p>
          <a:p>
            <a:pPr lvl="2"/>
            <a:r>
              <a:rPr lang="en-US" sz="2400" dirty="0"/>
              <a:t>President</a:t>
            </a:r>
          </a:p>
          <a:p>
            <a:pPr lvl="2"/>
            <a:r>
              <a:rPr lang="en-US" sz="2400" dirty="0"/>
              <a:t>Vice President</a:t>
            </a:r>
          </a:p>
          <a:p>
            <a:pPr lvl="2"/>
            <a:r>
              <a:rPr lang="en-US" sz="2400" dirty="0"/>
              <a:t>Lab Manager</a:t>
            </a:r>
          </a:p>
          <a:p>
            <a:pPr lvl="2"/>
            <a:r>
              <a:rPr lang="en-US" sz="2400" dirty="0"/>
              <a:t>Outreach Coordinator</a:t>
            </a:r>
          </a:p>
          <a:p>
            <a:pPr lvl="2"/>
            <a:r>
              <a:rPr lang="en-US" sz="2400" dirty="0"/>
              <a:t>Secretary</a:t>
            </a:r>
          </a:p>
          <a:p>
            <a:pPr lvl="2"/>
            <a:r>
              <a:rPr lang="en-US" sz="2400" dirty="0"/>
              <a:t>Treasurer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7248E8-189D-4AFC-B1C5-FECF71A0A221}"/>
              </a:ext>
            </a:extLst>
          </p:cNvPr>
          <p:cNvSpPr txBox="1">
            <a:spLocks/>
          </p:cNvSpPr>
          <p:nvPr/>
        </p:nvSpPr>
        <p:spPr>
          <a:xfrm>
            <a:off x="5565368" y="2411730"/>
            <a:ext cx="6417081" cy="3053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Font typeface="Wingdings" pitchFamily="2" charset="2"/>
              <a:buNone/>
            </a:pPr>
            <a:r>
              <a:rPr lang="en-US" sz="2800" b="1" dirty="0"/>
              <a:t>Proposed Positions:</a:t>
            </a:r>
          </a:p>
          <a:p>
            <a:pPr lvl="2"/>
            <a:r>
              <a:rPr lang="en-US" sz="2400" dirty="0"/>
              <a:t>President</a:t>
            </a:r>
          </a:p>
          <a:p>
            <a:pPr lvl="2"/>
            <a:r>
              <a:rPr lang="en-US" sz="2400" dirty="0"/>
              <a:t>Vice President</a:t>
            </a:r>
          </a:p>
          <a:p>
            <a:pPr lvl="2"/>
            <a:r>
              <a:rPr lang="en-US" sz="2400" dirty="0"/>
              <a:t>Director of Lab Operations</a:t>
            </a:r>
          </a:p>
          <a:p>
            <a:pPr lvl="2"/>
            <a:r>
              <a:rPr lang="en-US" sz="2400" dirty="0"/>
              <a:t>Director of Outreach</a:t>
            </a:r>
          </a:p>
          <a:p>
            <a:pPr lvl="2"/>
            <a:r>
              <a:rPr lang="en-US" sz="2400" dirty="0"/>
              <a:t>Director of Marketing and Recruitment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4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7F04-DD0F-4010-AD49-A15C967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 Roles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F70D71-9C56-4260-83C2-827F2D19189F}"/>
              </a:ext>
            </a:extLst>
          </p:cNvPr>
          <p:cNvSpPr txBox="1">
            <a:spLocks/>
          </p:cNvSpPr>
          <p:nvPr/>
        </p:nvSpPr>
        <p:spPr>
          <a:xfrm>
            <a:off x="6643812" y="5282564"/>
            <a:ext cx="5855106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br>
              <a:rPr lang="en-US" sz="1300" dirty="0"/>
            </a:br>
            <a:endParaRPr lang="en-US" sz="13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F59D9B-549D-4395-8D11-2EE6F3A7D458}"/>
              </a:ext>
            </a:extLst>
          </p:cNvPr>
          <p:cNvSpPr txBox="1">
            <a:spLocks/>
          </p:cNvSpPr>
          <p:nvPr/>
        </p:nvSpPr>
        <p:spPr>
          <a:xfrm>
            <a:off x="1166462" y="1944052"/>
            <a:ext cx="4051581" cy="4474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sz="1600" b="1" dirty="0"/>
              <a:t>President</a:t>
            </a:r>
            <a:br>
              <a:rPr lang="en-US" sz="1600" dirty="0"/>
            </a:br>
            <a:r>
              <a:rPr lang="en-US" sz="1600" dirty="0"/>
              <a:t>Leads meetings</a:t>
            </a:r>
            <a:br>
              <a:rPr lang="en-US" sz="1600" dirty="0"/>
            </a:br>
            <a:r>
              <a:rPr lang="en-US" sz="1600" dirty="0"/>
              <a:t>Runs organization as a whole</a:t>
            </a:r>
            <a:br>
              <a:rPr lang="en-US" sz="1600" dirty="0"/>
            </a:br>
            <a:r>
              <a:rPr lang="en-US" sz="1600" dirty="0"/>
              <a:t>Reserves meeting rooms</a:t>
            </a:r>
            <a:br>
              <a:rPr lang="en-US" sz="1600" dirty="0"/>
            </a:br>
            <a:r>
              <a:rPr lang="en-US" sz="1600" dirty="0"/>
              <a:t>Meets with the faculty advisor monthly</a:t>
            </a:r>
            <a:br>
              <a:rPr lang="en-US" sz="1600" dirty="0"/>
            </a:br>
            <a:r>
              <a:rPr lang="en-US" sz="1600" dirty="0"/>
              <a:t>Sends out weekly newsletter</a:t>
            </a:r>
            <a:br>
              <a:rPr lang="en-US" sz="1600" dirty="0"/>
            </a:br>
            <a:r>
              <a:rPr lang="en-US" sz="1600" dirty="0"/>
              <a:t>Maintains organization documentation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/>
              <a:t>Vice President (a.k.a. Secretary)</a:t>
            </a:r>
            <a:br>
              <a:rPr lang="en-US" sz="1600" dirty="0"/>
            </a:br>
            <a:r>
              <a:rPr lang="en-US" sz="1600" dirty="0"/>
              <a:t>Attends e-council meetings</a:t>
            </a:r>
            <a:br>
              <a:rPr lang="en-US" sz="1600" dirty="0"/>
            </a:br>
            <a:r>
              <a:rPr lang="en-US" sz="1600" dirty="0"/>
              <a:t>Records meeting notes</a:t>
            </a:r>
            <a:br>
              <a:rPr lang="en-US" sz="1600" dirty="0"/>
            </a:br>
            <a:r>
              <a:rPr lang="en-US" sz="1600" dirty="0"/>
              <a:t>Fills in for president when needed.</a:t>
            </a:r>
            <a:br>
              <a:rPr lang="en-US" sz="1600" dirty="0"/>
            </a:br>
            <a:r>
              <a:rPr lang="en-US" sz="1600" dirty="0"/>
              <a:t>Ensures meeting attendance is recorded</a:t>
            </a:r>
            <a:br>
              <a:rPr lang="en-US" sz="1600" dirty="0"/>
            </a:br>
            <a:r>
              <a:rPr lang="en-US" sz="1600" dirty="0"/>
              <a:t>Coordinates peer instructors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DB1F7-AED7-4CDC-BE73-BD29D9A4084E}"/>
              </a:ext>
            </a:extLst>
          </p:cNvPr>
          <p:cNvSpPr/>
          <p:nvPr/>
        </p:nvSpPr>
        <p:spPr>
          <a:xfrm>
            <a:off x="5218043" y="0"/>
            <a:ext cx="6973957" cy="2703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67FE7-2E7B-4A5D-9C13-FA1A57E7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543" y="453861"/>
            <a:ext cx="5855106" cy="62433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b="1" dirty="0"/>
              <a:t>Director of Lab Operations (</a:t>
            </a:r>
            <a:r>
              <a:rPr lang="en-US" sz="1600" b="1" dirty="0" err="1"/>
              <a:t>a.k.a</a:t>
            </a:r>
            <a:r>
              <a:rPr lang="en-US" sz="1600" b="1" dirty="0"/>
              <a:t> Lab Manager/Treasurer)</a:t>
            </a:r>
            <a:br>
              <a:rPr lang="en-US" sz="1600" dirty="0"/>
            </a:br>
            <a:r>
              <a:rPr lang="en-US" sz="1600" dirty="0"/>
              <a:t>Keeps lab running smoothly</a:t>
            </a:r>
            <a:br>
              <a:rPr lang="en-US" sz="1600" dirty="0"/>
            </a:br>
            <a:r>
              <a:rPr lang="en-US" sz="1600" dirty="0"/>
              <a:t>Identifies equipment needs</a:t>
            </a:r>
            <a:br>
              <a:rPr lang="en-US" sz="1600" dirty="0"/>
            </a:br>
            <a:r>
              <a:rPr lang="en-US" sz="1600" dirty="0"/>
              <a:t>Maintains 3D printers</a:t>
            </a:r>
            <a:br>
              <a:rPr lang="en-US" sz="1600" dirty="0"/>
            </a:br>
            <a:r>
              <a:rPr lang="en-US" sz="1600" dirty="0"/>
              <a:t>Organizes lab cleanup days</a:t>
            </a:r>
            <a:br>
              <a:rPr lang="en-US" sz="1600" dirty="0"/>
            </a:br>
            <a:r>
              <a:rPr lang="en-US" sz="1600" dirty="0"/>
              <a:t>Keeps track of expenses</a:t>
            </a:r>
            <a:br>
              <a:rPr lang="en-US" sz="1600" dirty="0"/>
            </a:br>
            <a:r>
              <a:rPr lang="en-US" sz="1600" dirty="0"/>
              <a:t>Ensures project and parts storage is well organized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/>
              <a:t>Director of Outreach (a.k.a. Outreach Coordinator)</a:t>
            </a:r>
            <a:br>
              <a:rPr lang="en-US" sz="1600" dirty="0"/>
            </a:br>
            <a:r>
              <a:rPr lang="en-US" sz="1600" dirty="0"/>
              <a:t>manages outreach events: E-Day, robotics team mentoring, volunteer opportunities, demonstration tables</a:t>
            </a:r>
            <a:br>
              <a:rPr lang="en-US" sz="1600" dirty="0"/>
            </a:br>
            <a:r>
              <a:rPr lang="en-US" sz="1600" dirty="0"/>
              <a:t>Helps connect members to outreach activities</a:t>
            </a:r>
            <a:br>
              <a:rPr lang="en-US" sz="1600" dirty="0"/>
            </a:br>
            <a:r>
              <a:rPr lang="en-US" sz="1600" dirty="0"/>
              <a:t>keeps track of student service hours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/>
              <a:t>Director of Marketing and Recruitment</a:t>
            </a:r>
            <a:br>
              <a:rPr lang="en-US" sz="1600" dirty="0"/>
            </a:br>
            <a:r>
              <a:rPr lang="en-US" sz="1600" dirty="0"/>
              <a:t>manages website, flyers, white board announcements, etc.</a:t>
            </a:r>
            <a:br>
              <a:rPr lang="en-US" sz="1600" dirty="0"/>
            </a:br>
            <a:r>
              <a:rPr lang="en-US" sz="1600" dirty="0"/>
              <a:t>must know or be able to learn HTML</a:t>
            </a:r>
            <a:br>
              <a:rPr lang="en-US" sz="1600" dirty="0"/>
            </a:br>
            <a:r>
              <a:rPr lang="en-US" sz="1600" dirty="0"/>
              <a:t>teaches members how to give a good lab tour</a:t>
            </a:r>
            <a:br>
              <a:rPr lang="en-US" sz="1600" dirty="0"/>
            </a:br>
            <a:r>
              <a:rPr lang="en-US" sz="1600" dirty="0"/>
              <a:t>Works with outreach manager to set up recruitment demonstrations: e-day, o-day, o-week, etc.</a:t>
            </a:r>
          </a:p>
        </p:txBody>
      </p:sp>
    </p:spTree>
    <p:extLst>
      <p:ext uri="{BB962C8B-B14F-4D97-AF65-F5344CB8AC3E}">
        <p14:creationId xmlns:p14="http://schemas.microsoft.com/office/powerpoint/2010/main" val="1308972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8EA8-A3AE-4AEA-B81F-7CB548F6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 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E37E-2884-43FD-8362-F99E8B8A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Requirements to be an officer</a:t>
            </a:r>
          </a:p>
          <a:p>
            <a:pPr lvl="1"/>
            <a:r>
              <a:rPr lang="en-US" dirty="0"/>
              <a:t>1 full semester of involvement with the organization</a:t>
            </a:r>
          </a:p>
          <a:p>
            <a:pPr lvl="1"/>
            <a:r>
              <a:rPr lang="en-US" dirty="0"/>
              <a:t>Have a 2.0 GPA or higher</a:t>
            </a:r>
          </a:p>
          <a:p>
            <a:pPr lvl="1"/>
            <a:r>
              <a:rPr lang="en-US" dirty="0"/>
              <a:t>Have keycode access to the lab</a:t>
            </a:r>
          </a:p>
          <a:p>
            <a:r>
              <a:rPr lang="en-US" dirty="0"/>
              <a:t>Applications will open Sunday, April 8</a:t>
            </a:r>
            <a:r>
              <a:rPr lang="en-US" baseline="30000" dirty="0"/>
              <a:t>th </a:t>
            </a:r>
            <a:endParaRPr lang="en-US" dirty="0"/>
          </a:p>
          <a:p>
            <a:pPr lvl="1"/>
            <a:r>
              <a:rPr lang="en-US" dirty="0"/>
              <a:t>Will be Google Form asking basic information, which position(s) you are applying for, and goals for SPARC in upcoming year</a:t>
            </a:r>
          </a:p>
          <a:p>
            <a:r>
              <a:rPr lang="en-US" dirty="0"/>
              <a:t>Applications will be due Sunday, April 16</a:t>
            </a:r>
            <a:r>
              <a:rPr lang="en-US" baseline="30000" dirty="0"/>
              <a:t>th</a:t>
            </a:r>
            <a:r>
              <a:rPr lang="en-US" dirty="0"/>
              <a:t> @ 10 PM</a:t>
            </a:r>
          </a:p>
          <a:p>
            <a:r>
              <a:rPr lang="en-US" dirty="0"/>
              <a:t>Elections Google Form will open Sunday, April 16</a:t>
            </a:r>
            <a:r>
              <a:rPr lang="en-US" baseline="30000" dirty="0"/>
              <a:t>th</a:t>
            </a:r>
            <a:r>
              <a:rPr lang="en-US" dirty="0"/>
              <a:t> @ 10 PM</a:t>
            </a:r>
          </a:p>
          <a:p>
            <a:r>
              <a:rPr lang="en-US" dirty="0"/>
              <a:t>Election results will be announced at Open Forum meeting on Wednesday, April 18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11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81" y="2208879"/>
            <a:ext cx="10963072" cy="1676400"/>
          </a:xfrm>
        </p:spPr>
        <p:txBody>
          <a:bodyPr/>
          <a:lstStyle/>
          <a:p>
            <a:r>
              <a:rPr lang="en-US" dirty="0"/>
              <a:t>Open Forum:</a:t>
            </a:r>
            <a:br>
              <a:rPr lang="en-US" dirty="0"/>
            </a:br>
            <a:r>
              <a:rPr lang="en-US" sz="4400" dirty="0"/>
              <a:t>PIC Microcontroller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6829</TotalTime>
  <Words>1235</Words>
  <Application>Microsoft Office PowerPoint</Application>
  <PresentationFormat>Widescreen</PresentationFormat>
  <Paragraphs>229</Paragraphs>
  <Slides>28</Slides>
  <Notes>3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Meeting 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Leadership for Fall 2018</vt:lpstr>
      <vt:lpstr>Officer Positions</vt:lpstr>
      <vt:lpstr>Officer Roles</vt:lpstr>
      <vt:lpstr>Officer Elections</vt:lpstr>
      <vt:lpstr>Open Forum: PIC Microcontroller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342</cp:revision>
  <dcterms:created xsi:type="dcterms:W3CDTF">2016-09-03T15:20:58Z</dcterms:created>
  <dcterms:modified xsi:type="dcterms:W3CDTF">2018-04-04T13:51:49Z</dcterms:modified>
</cp:coreProperties>
</file>